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95" r:id="rId3"/>
    <p:sldId id="303" r:id="rId4"/>
    <p:sldId id="304" r:id="rId5"/>
    <p:sldId id="312" r:id="rId6"/>
    <p:sldId id="313" r:id="rId7"/>
    <p:sldId id="314" r:id="rId8"/>
    <p:sldId id="315" r:id="rId9"/>
    <p:sldId id="316" r:id="rId10"/>
    <p:sldId id="317" r:id="rId11"/>
    <p:sldId id="320" r:id="rId12"/>
    <p:sldId id="318" r:id="rId13"/>
    <p:sldId id="321" r:id="rId14"/>
    <p:sldId id="319" r:id="rId15"/>
    <p:sldId id="322" r:id="rId16"/>
    <p:sldId id="323" r:id="rId17"/>
    <p:sldId id="306" r:id="rId18"/>
    <p:sldId id="302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97AE2-90AF-44B7-AD6F-9E9593F75152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8897-4C4F-4D7A-A4EF-7DFCA2EBBC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455DE13-DAE0-46FE-A918-E178E87DF31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AC49A12-08C5-46CC-A873-33AC14C70C7C}" type="datetimeFigureOut">
              <a:rPr lang="fr-FR" smtClean="0"/>
              <a:t>21/03/2019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543800" cy="2593975"/>
          </a:xfrm>
        </p:spPr>
        <p:txBody>
          <a:bodyPr/>
          <a:lstStyle/>
          <a:p>
            <a:r>
              <a:rPr lang="fr-FR" sz="4800" b="1" smtClean="0">
                <a:latin typeface="+mn-lt"/>
              </a:rPr>
              <a:t>Atelier de travail en commun</a:t>
            </a:r>
            <a:endParaRPr lang="fr-FR" sz="48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1952" y="3789040"/>
            <a:ext cx="6461760" cy="1066800"/>
          </a:xfrm>
        </p:spPr>
        <p:txBody>
          <a:bodyPr/>
          <a:lstStyle/>
          <a:p>
            <a:r>
              <a:rPr lang="fr-FR" smtClean="0"/>
              <a:t>Le 20 mars 2019 – Usine Hollander</a:t>
            </a:r>
            <a:endParaRPr lang="fr-FR" dirty="0"/>
          </a:p>
        </p:txBody>
      </p:sp>
      <p:pic>
        <p:nvPicPr>
          <p:cNvPr id="1026" name="Picture 2" descr="C:\Users\ghislain.laurent\Desktop\choisy-le-r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5925"/>
            <a:ext cx="1838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hislain.laurent\Desktop\proxy.duckduckgo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8928"/>
            <a:ext cx="1854483" cy="4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hislain.laurent\Desktop\Federation_GPA_EPA_ORSA_rouge_rv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149303"/>
            <a:ext cx="1368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48918" y="120764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latin typeface="+mn-lt"/>
              </a:rPr>
              <a:t>Circuit d’aménagements temporaires du Lugo</a:t>
            </a:r>
            <a:endParaRPr lang="fr-F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0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2) L’avancement du projet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L’exposition photo sur les barrières SNCF rue Fauler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r>
              <a:rPr lang="fr-FR" b="1" u="sng" smtClean="0"/>
              <a:t>Rappel du thème </a:t>
            </a:r>
            <a:r>
              <a:rPr lang="fr-FR" smtClean="0"/>
              <a:t>choisi avec les habitants le 15 février dernier :</a:t>
            </a:r>
          </a:p>
          <a:p>
            <a:pPr marL="114300" indent="0" algn="just">
              <a:buNone/>
            </a:pPr>
            <a:r>
              <a:rPr lang="fr-FR" i="1" smtClean="0"/>
              <a:t>«  Choisy hier, aujourd’hui et demain ».</a:t>
            </a:r>
            <a:endParaRPr lang="fr-FR"/>
          </a:p>
          <a:p>
            <a:pPr algn="just">
              <a:buFontTx/>
              <a:buChar char="-"/>
            </a:pPr>
            <a:r>
              <a:rPr lang="fr-FR" smtClean="0"/>
              <a:t>Comparaison d’images historiques avec une photo de leur état actuel (participation des habitants).</a:t>
            </a:r>
          </a:p>
          <a:p>
            <a:pPr algn="just">
              <a:buFontTx/>
              <a:buChar char="-"/>
            </a:pPr>
            <a:r>
              <a:rPr lang="fr-FR" smtClean="0"/>
              <a:t>Le tout entrecoupé de portraits de jeunes choisyens du quartier (autoportraits ou mise en scène dans un endroit du quartier qu’ils/elles aiment bien).</a:t>
            </a:r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r>
              <a:rPr lang="fr-FR" smtClean="0"/>
              <a:t>Au vu du nombre de panneaux pouvant être installés, il a été proposé de plutôt se concentrer sur Choisy Nord pour cette exposition.</a:t>
            </a:r>
          </a:p>
          <a:p>
            <a:pPr marL="114300" indent="0" algn="just">
              <a:buNone/>
            </a:pPr>
            <a:r>
              <a:rPr lang="fr-FR" b="1" i="1" smtClean="0">
                <a:sym typeface="Wingdings"/>
              </a:rPr>
              <a:t></a:t>
            </a:r>
            <a:r>
              <a:rPr lang="fr-FR" b="1" i="1" smtClean="0"/>
              <a:t> Qu’en pensez-vous ?</a:t>
            </a:r>
            <a:endParaRPr lang="fr-FR" b="1" i="1"/>
          </a:p>
        </p:txBody>
      </p:sp>
    </p:spTree>
    <p:extLst>
      <p:ext uri="{BB962C8B-B14F-4D97-AF65-F5344CB8AC3E}">
        <p14:creationId xmlns:p14="http://schemas.microsoft.com/office/powerpoint/2010/main" val="5074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2) L’avancement du projet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>
            <a:normAutofit/>
          </a:bodyPr>
          <a:lstStyle/>
          <a:p>
            <a:pPr algn="just"/>
            <a:r>
              <a:rPr lang="fr-FR" b="1" i="1" smtClean="0"/>
              <a:t>L’exposition photo sur les barrières SNCF rue Fauler</a:t>
            </a:r>
          </a:p>
          <a:p>
            <a:pPr marL="114300" indent="0" algn="just">
              <a:buNone/>
            </a:pPr>
            <a:endParaRPr lang="fr-FR" sz="800" smtClean="0"/>
          </a:p>
          <a:p>
            <a:pPr marL="114300" indent="0" algn="just">
              <a:buNone/>
            </a:pPr>
            <a:r>
              <a:rPr lang="fr-FR" u="sng" smtClean="0"/>
              <a:t>Participer à la réalisation de l’exposition :</a:t>
            </a:r>
          </a:p>
          <a:p>
            <a:pPr algn="just">
              <a:buFontTx/>
              <a:buChar char="-"/>
            </a:pPr>
            <a:r>
              <a:rPr lang="fr-FR" smtClean="0"/>
              <a:t>Une 10aine de photos historiques du quartier vont être sélectionnées. Les habitants seront invités à prendre une photo actuelle d’une ou de plusieurs de ces vues d’époque, en retrouvant l’endroit et l’angle de vue.</a:t>
            </a:r>
          </a:p>
          <a:p>
            <a:pPr algn="just">
              <a:buFontTx/>
              <a:buChar char="-"/>
            </a:pPr>
            <a:endParaRPr lang="fr-FR" sz="800" smtClean="0"/>
          </a:p>
          <a:p>
            <a:pPr algn="just">
              <a:buFontTx/>
              <a:buChar char="-"/>
            </a:pPr>
            <a:r>
              <a:rPr lang="fr-FR" smtClean="0"/>
              <a:t>Envoi à la boite mail ou dépôt au service Urbanisme-Foncier</a:t>
            </a:r>
          </a:p>
          <a:p>
            <a:pPr algn="just">
              <a:buFontTx/>
              <a:buChar char="-"/>
            </a:pPr>
            <a:endParaRPr lang="fr-FR" sz="800" smtClean="0"/>
          </a:p>
          <a:p>
            <a:pPr algn="just">
              <a:buFontTx/>
              <a:buChar char="-"/>
            </a:pPr>
            <a:r>
              <a:rPr lang="fr-FR" smtClean="0"/>
              <a:t>Concours lancé par le service Communication, et relayé aux écoles, à la Tannerie, service Jeunesse et associations du quartier.</a:t>
            </a:r>
          </a:p>
          <a:p>
            <a:pPr algn="just">
              <a:buFontTx/>
              <a:buChar char="-"/>
            </a:pPr>
            <a:endParaRPr lang="fr-FR" sz="800" smtClean="0"/>
          </a:p>
          <a:p>
            <a:pPr algn="just">
              <a:buFontTx/>
              <a:buChar char="-"/>
            </a:pPr>
            <a:r>
              <a:rPr lang="fr-FR" smtClean="0"/>
              <a:t>Travail avec les écoles, la Tannerie, le service Jeunesse et les associations du quartier pour réaliser les portraits des jeunes du quartier.</a:t>
            </a:r>
          </a:p>
        </p:txBody>
      </p:sp>
    </p:spTree>
    <p:extLst>
      <p:ext uri="{BB962C8B-B14F-4D97-AF65-F5344CB8AC3E}">
        <p14:creationId xmlns:p14="http://schemas.microsoft.com/office/powerpoint/2010/main" val="495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3) Travail en tables rondes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Améliorer le bout de la rue du Docteur Roux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  <p:pic>
        <p:nvPicPr>
          <p:cNvPr id="1026" name="Picture 2" descr="C:\Users\ghislain.laurent\Desktop\Bout docteur Ro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96329" cy="49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hislain.laurent\Desktop\vue ro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74" y="3555649"/>
            <a:ext cx="6153226" cy="33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3) Travail en tables rondes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>
            <a:normAutofit/>
          </a:bodyPr>
          <a:lstStyle/>
          <a:p>
            <a:pPr algn="just"/>
            <a:r>
              <a:rPr lang="fr-FR" b="1" i="1" smtClean="0"/>
              <a:t>Améliorer le bout de la rue du Docteur Roux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571500" indent="-457200" algn="just">
              <a:buFont typeface="+mj-lt"/>
              <a:buAutoNum type="arabicPeriod"/>
            </a:pPr>
            <a:r>
              <a:rPr lang="fr-FR" smtClean="0"/>
              <a:t>Projet de Fresque</a:t>
            </a:r>
          </a:p>
          <a:p>
            <a:pPr marL="571500" indent="-457200" algn="just">
              <a:buFont typeface="+mj-lt"/>
              <a:buAutoNum type="arabicPeriod"/>
            </a:pPr>
            <a:endParaRPr lang="fr-FR" smtClean="0"/>
          </a:p>
          <a:p>
            <a:pPr marL="571500" indent="-457200" algn="just">
              <a:buFont typeface="+mj-lt"/>
              <a:buAutoNum type="arabicPeriod"/>
            </a:pPr>
            <a:r>
              <a:rPr lang="fr-FR" smtClean="0"/>
              <a:t>Installation d’une exposition photos</a:t>
            </a:r>
          </a:p>
          <a:p>
            <a:pPr marL="571500" indent="-457200" algn="just">
              <a:buFont typeface="+mj-lt"/>
              <a:buAutoNum type="arabicPeriod"/>
            </a:pPr>
            <a:endParaRPr lang="fr-FR"/>
          </a:p>
          <a:p>
            <a:pPr marL="571500" indent="-457200" algn="just">
              <a:buFont typeface="+mj-lt"/>
              <a:buAutoNum type="arabicPeriod"/>
            </a:pPr>
            <a:r>
              <a:rPr lang="fr-FR" smtClean="0"/>
              <a:t>D’autres idées pour changer l’usage de l’endroit ?</a:t>
            </a:r>
          </a:p>
          <a:p>
            <a:pPr marL="114300" indent="0" algn="just">
              <a:buNone/>
            </a:pPr>
            <a:r>
              <a:rPr lang="fr-FR" smtClean="0"/>
              <a:t>-&gt; Mobilier urbain,</a:t>
            </a:r>
          </a:p>
          <a:p>
            <a:pPr marL="114300" indent="0" algn="just">
              <a:buNone/>
            </a:pPr>
            <a:r>
              <a:rPr lang="fr-FR" smtClean="0"/>
              <a:t>-&gt; Jardinières,</a:t>
            </a:r>
          </a:p>
          <a:p>
            <a:pPr marL="114300" indent="0" algn="just">
              <a:buNone/>
            </a:pPr>
            <a:r>
              <a:rPr lang="fr-FR" smtClean="0"/>
              <a:t>-&gt; Etc…</a:t>
            </a:r>
          </a:p>
          <a:p>
            <a:pPr marL="114300" indent="0" algn="just">
              <a:buNone/>
            </a:pPr>
            <a:endParaRPr lang="fr-FR"/>
          </a:p>
          <a:p>
            <a:pPr marL="114300" indent="0" algn="just">
              <a:buNone/>
            </a:pPr>
            <a:r>
              <a:rPr lang="fr-FR" sz="2400" b="1" i="1" smtClean="0">
                <a:sym typeface="Wingdings"/>
              </a:rPr>
              <a:t> </a:t>
            </a:r>
            <a:r>
              <a:rPr lang="fr-FR" sz="2400" b="1" i="1" smtClean="0"/>
              <a:t>Travail en groupe sur photo aérienne</a:t>
            </a:r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61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3) Travail en tables rondes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Réfléchir à l’espace rue Fauler derrière Cavers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  <p:pic>
        <p:nvPicPr>
          <p:cNvPr id="2050" name="Picture 2" descr="C:\Users\ghislain.laurent\Desktop\Ca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1268760"/>
            <a:ext cx="5245046" cy="37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HONT0\services\Urbanisme\Concertation\Lugo\Aménagement temporaires Lugo\Suivi aménagements\Route pavée et jardinières\CR visite début février\DSCN3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3) Travail en tables rondes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280920" cy="6165304"/>
          </a:xfrm>
        </p:spPr>
        <p:txBody>
          <a:bodyPr>
            <a:normAutofit/>
          </a:bodyPr>
          <a:lstStyle/>
          <a:p>
            <a:pPr algn="just"/>
            <a:r>
              <a:rPr lang="fr-FR" b="1" i="1" smtClean="0"/>
              <a:t>Réfléchir à l’espace rue Fauler derrière Cavers</a:t>
            </a:r>
            <a:endParaRPr lang="fr-FR" b="1" i="1"/>
          </a:p>
          <a:p>
            <a:pPr algn="just">
              <a:buFontTx/>
              <a:buChar char="-"/>
            </a:pPr>
            <a:r>
              <a:rPr lang="fr-FR" smtClean="0"/>
              <a:t>Proposition initiale : dégager la route pavée sur la droite</a:t>
            </a:r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r>
              <a:rPr lang="fr-FR" smtClean="0"/>
              <a:t>Avec installation de l’expo photo sur les grilles SNCF, et semage de graines des fleurs des champs sur les tas de terres de gauche.</a:t>
            </a: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  <p:pic>
        <p:nvPicPr>
          <p:cNvPr id="3074" name="Picture 2" descr="\\CHONT0\services\Urbanisme\Concertation\Lugo\Aménagement temporaires Lugo\Suivi aménagements\Route pavée et jardinières\CR visite début février\Proposition 1 - route droite\Ligne droit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52" y="1556792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3) Travail en tables rondes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280920" cy="6165304"/>
          </a:xfrm>
        </p:spPr>
        <p:txBody>
          <a:bodyPr>
            <a:normAutofit/>
          </a:bodyPr>
          <a:lstStyle/>
          <a:p>
            <a:pPr algn="just"/>
            <a:r>
              <a:rPr lang="fr-FR" b="1" i="1" smtClean="0"/>
              <a:t>Réfléchir à l’espace rue Fauler derrière Cavers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r>
              <a:rPr lang="fr-FR" smtClean="0"/>
              <a:t>Cependant, au vu des travaux prévus sur la suite de la rue Fauler, faut-il repenser cette première idée ?</a:t>
            </a:r>
          </a:p>
          <a:p>
            <a:pPr marL="114300" indent="0" algn="just">
              <a:buNone/>
            </a:pPr>
            <a:endParaRPr lang="fr-FR"/>
          </a:p>
          <a:p>
            <a:pPr marL="114300" indent="0" algn="just">
              <a:buNone/>
            </a:pPr>
            <a:r>
              <a:rPr lang="fr-FR" smtClean="0"/>
              <a:t>Quelles autres propositions seraient possibles ?</a:t>
            </a:r>
          </a:p>
          <a:p>
            <a:pPr algn="just">
              <a:buFontTx/>
              <a:buChar char="-"/>
            </a:pPr>
            <a:r>
              <a:rPr lang="fr-FR" smtClean="0"/>
              <a:t>Déambulation à l’intérieur des dunes ?</a:t>
            </a:r>
          </a:p>
          <a:p>
            <a:pPr algn="just">
              <a:buFontTx/>
              <a:buChar char="-"/>
            </a:pPr>
            <a:r>
              <a:rPr lang="fr-FR" smtClean="0"/>
              <a:t>Création d’un labyrinthe ?</a:t>
            </a:r>
          </a:p>
          <a:p>
            <a:pPr algn="just">
              <a:buFontTx/>
              <a:buChar char="-"/>
            </a:pPr>
            <a:r>
              <a:rPr lang="fr-FR" smtClean="0"/>
              <a:t>Hôtel à insectes, volières pour oiseaux, </a:t>
            </a:r>
          </a:p>
          <a:p>
            <a:pPr algn="just">
              <a:buFontTx/>
              <a:buChar char="-"/>
            </a:pPr>
            <a:r>
              <a:rPr lang="fr-FR" smtClean="0"/>
              <a:t>Etc…</a:t>
            </a:r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r>
              <a:rPr lang="fr-FR" sz="2000" b="1" i="1" smtClean="0">
                <a:sym typeface="Wingdings"/>
              </a:rPr>
              <a:t> </a:t>
            </a:r>
            <a:r>
              <a:rPr lang="fr-FR" sz="2000" b="1" i="1"/>
              <a:t>Travail en groupe sur photo aérienne</a:t>
            </a:r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algn="just">
              <a:buFontTx/>
              <a:buChar char="-"/>
            </a:pPr>
            <a:endParaRPr lang="fr-FR" smtClean="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45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Pour la suite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136904" cy="4872608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fr-FR" sz="2400" smtClean="0"/>
              <a:t>Une fois le projet de fresque arrêté, mise en place de sessions participatives de réalisation de la fresque.</a:t>
            </a:r>
          </a:p>
          <a:p>
            <a:pPr algn="just">
              <a:buFont typeface="Arial" charset="0"/>
              <a:buChar char="•"/>
            </a:pPr>
            <a:endParaRPr lang="fr-FR" sz="800" smtClean="0"/>
          </a:p>
          <a:p>
            <a:pPr algn="just">
              <a:buFont typeface="Arial" charset="0"/>
              <a:buChar char="•"/>
            </a:pPr>
            <a:r>
              <a:rPr lang="fr-FR" sz="2400" smtClean="0"/>
              <a:t>Sélection des images d’époque et lancement du concours photos. Travail avec les différents partenaires pour un atelier photos avec les enfants et les jeunes</a:t>
            </a:r>
          </a:p>
          <a:p>
            <a:pPr algn="just">
              <a:buFont typeface="Arial" charset="0"/>
              <a:buChar char="•"/>
            </a:pPr>
            <a:endParaRPr lang="fr-FR" sz="800" smtClean="0"/>
          </a:p>
          <a:p>
            <a:pPr algn="just">
              <a:buFont typeface="Arial" charset="0"/>
              <a:buChar char="•"/>
            </a:pPr>
            <a:r>
              <a:rPr lang="fr-FR" sz="2400" smtClean="0"/>
              <a:t>Poursuite du travail sur le bout de la rue du Docteur Roux et sur la rue Fauler derrière Cavers.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4121696"/>
            <a:ext cx="8136904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smtClean="0"/>
              <a:t>Contact habitant</a:t>
            </a:r>
            <a:r>
              <a:rPr lang="fr-FR" sz="2400" smtClean="0"/>
              <a:t> pour les aménagements temporaires :</a:t>
            </a:r>
          </a:p>
          <a:p>
            <a:pPr marL="114300" indent="0" algn="just">
              <a:buFont typeface="Arial" pitchFamily="34" charset="0"/>
              <a:buNone/>
            </a:pPr>
            <a:r>
              <a:rPr lang="fr-FR" sz="2400" smtClean="0"/>
              <a:t>	Ghislain LAURENT – Ville de Choisy-le-Roi</a:t>
            </a:r>
          </a:p>
          <a:p>
            <a:pPr marL="114300" indent="0" algn="just">
              <a:buFont typeface="Arial" pitchFamily="34" charset="0"/>
              <a:buNone/>
            </a:pPr>
            <a:r>
              <a:rPr lang="fr-FR" sz="2400" smtClean="0"/>
              <a:t>	</a:t>
            </a:r>
            <a:r>
              <a:rPr lang="fr-FR" sz="2400" b="1" smtClean="0"/>
              <a:t># :</a:t>
            </a:r>
            <a:r>
              <a:rPr lang="fr-FR" sz="2400" smtClean="0"/>
              <a:t> 01.78,68,40,16	</a:t>
            </a:r>
          </a:p>
          <a:p>
            <a:pPr marL="114300" indent="0" algn="just">
              <a:buFont typeface="Arial" pitchFamily="34" charset="0"/>
              <a:buNone/>
            </a:pPr>
            <a:r>
              <a:rPr lang="fr-FR" sz="2400" smtClean="0"/>
              <a:t>	</a:t>
            </a:r>
            <a:r>
              <a:rPr lang="fr-FR" sz="2400" b="1" smtClean="0"/>
              <a:t>@ : </a:t>
            </a:r>
            <a:r>
              <a:rPr lang="fr-FR" sz="2400" smtClean="0"/>
              <a:t>amenagementstemporaires@choisyleroi.fr</a:t>
            </a:r>
          </a:p>
          <a:p>
            <a:pPr marL="114300" indent="0" algn="just">
              <a:buFont typeface="Arial" pitchFamily="34" charset="0"/>
              <a:buNone/>
            </a:pPr>
            <a:endParaRPr lang="fr-FR" sz="2400" smtClean="0"/>
          </a:p>
          <a:p>
            <a:pPr marL="114300" indent="0" algn="just">
              <a:buFont typeface="Arial" pitchFamily="34" charset="0"/>
              <a:buNone/>
            </a:pPr>
            <a:endParaRPr lang="fr-FR" sz="2400" b="1" i="1" smtClean="0">
              <a:sym typeface="Wingdings"/>
            </a:endParaRPr>
          </a:p>
          <a:p>
            <a:pPr marL="114300" indent="0" algn="just">
              <a:buFont typeface="Arial" pitchFamily="34" charset="0"/>
              <a:buNone/>
            </a:pPr>
            <a:endParaRPr lang="fr-FR" i="1" smtClean="0"/>
          </a:p>
          <a:p>
            <a:pPr marL="114300" indent="0" algn="just">
              <a:buFont typeface="Arial" pitchFamily="34" charset="0"/>
              <a:buNone/>
            </a:pPr>
            <a:endParaRPr lang="fr-FR" i="1" smtClean="0"/>
          </a:p>
          <a:p>
            <a:pPr marL="114300" indent="0" algn="just">
              <a:buFont typeface="Arial" pitchFamily="34" charset="0"/>
              <a:buNone/>
            </a:pPr>
            <a:endParaRPr lang="fr-FR" i="1" smtClean="0"/>
          </a:p>
          <a:p>
            <a:pPr marL="114300" indent="0" algn="just">
              <a:buFont typeface="Arial" pitchFamily="34" charset="0"/>
              <a:buNone/>
            </a:pPr>
            <a:endParaRPr lang="fr-FR" i="1" smtClean="0"/>
          </a:p>
        </p:txBody>
      </p:sp>
    </p:spTree>
    <p:extLst>
      <p:ext uri="{BB962C8B-B14F-4D97-AF65-F5344CB8AC3E}">
        <p14:creationId xmlns:p14="http://schemas.microsoft.com/office/powerpoint/2010/main" val="34201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1578" y="2348880"/>
            <a:ext cx="7992888" cy="1080120"/>
          </a:xfrm>
        </p:spPr>
        <p:txBody>
          <a:bodyPr/>
          <a:lstStyle/>
          <a:p>
            <a:r>
              <a:rPr lang="fr-FR" sz="5400" b="1" smtClean="0">
                <a:latin typeface="+mn-lt"/>
              </a:rPr>
              <a:t>Merci à vous !</a:t>
            </a:r>
            <a:endParaRPr lang="fr-FR" sz="5400" b="1" dirty="0">
              <a:latin typeface="+mn-lt"/>
            </a:endParaRPr>
          </a:p>
        </p:txBody>
      </p:sp>
      <p:pic>
        <p:nvPicPr>
          <p:cNvPr id="3" name="Picture 2" descr="C:\Users\ghislain.laurent\Desktop\choisy-le-r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5925"/>
            <a:ext cx="1838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hislain.laurent\Desktop\proxy.duckduckgo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8928"/>
            <a:ext cx="1854483" cy="4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hislain.laurent\Desktop\Federation_GPA_EPA_ORSA_rouge_rv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114923"/>
            <a:ext cx="1368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669" y="-99392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Rappel du circuit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88555"/>
            <a:ext cx="4267968" cy="57606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fr-FR" b="1">
                <a:sym typeface="Wingdings"/>
              </a:rPr>
              <a:t></a:t>
            </a:r>
            <a:r>
              <a:rPr lang="fr-FR" b="1"/>
              <a:t> </a:t>
            </a:r>
            <a:r>
              <a:rPr lang="fr-FR"/>
              <a:t>L’extrémité Est de la Rue du Docteur Roux, donnant sur l’usine </a:t>
            </a:r>
            <a:r>
              <a:rPr lang="fr-FR" smtClean="0"/>
              <a:t>Hollander.</a:t>
            </a:r>
          </a:p>
          <a:p>
            <a:pPr marL="114300" indent="0" algn="just">
              <a:buNone/>
            </a:pPr>
            <a:endParaRPr lang="fr-FR" sz="600"/>
          </a:p>
          <a:p>
            <a:pPr marL="114300" indent="0" algn="just">
              <a:buNone/>
            </a:pPr>
            <a:r>
              <a:rPr lang="fr-FR" b="1">
                <a:sym typeface="Wingdings"/>
              </a:rPr>
              <a:t></a:t>
            </a:r>
            <a:r>
              <a:rPr lang="fr-FR" b="1"/>
              <a:t> </a:t>
            </a:r>
            <a:r>
              <a:rPr lang="fr-FR"/>
              <a:t>La portion de la rue Fauler (ou sixième voie) située devant l’usine </a:t>
            </a:r>
            <a:r>
              <a:rPr lang="fr-FR" smtClean="0"/>
              <a:t>Hollander.</a:t>
            </a:r>
          </a:p>
          <a:p>
            <a:pPr marL="114300" indent="0" algn="just">
              <a:buNone/>
            </a:pPr>
            <a:endParaRPr lang="fr-FR" sz="600"/>
          </a:p>
          <a:p>
            <a:pPr marL="114300" indent="0" algn="just">
              <a:buNone/>
            </a:pPr>
            <a:r>
              <a:rPr lang="fr-FR" b="1">
                <a:sym typeface="Wingdings"/>
              </a:rPr>
              <a:t></a:t>
            </a:r>
            <a:r>
              <a:rPr lang="fr-FR" b="1"/>
              <a:t> </a:t>
            </a:r>
            <a:r>
              <a:rPr lang="fr-FR"/>
              <a:t>Le terrain situé rue Fauler, en face de l’usine </a:t>
            </a:r>
            <a:r>
              <a:rPr lang="fr-FR" smtClean="0"/>
              <a:t>Cavers.</a:t>
            </a:r>
          </a:p>
          <a:p>
            <a:pPr marL="114300" indent="0" algn="just">
              <a:buNone/>
            </a:pPr>
            <a:endParaRPr lang="fr-FR" sz="600"/>
          </a:p>
          <a:p>
            <a:pPr marL="114300" indent="0" algn="just">
              <a:buNone/>
            </a:pPr>
            <a:r>
              <a:rPr lang="fr-FR" b="1">
                <a:sym typeface="Wingdings"/>
              </a:rPr>
              <a:t></a:t>
            </a:r>
            <a:r>
              <a:rPr lang="fr-FR" b="1"/>
              <a:t> </a:t>
            </a:r>
            <a:r>
              <a:rPr lang="fr-FR"/>
              <a:t>La portion Nord de la rue </a:t>
            </a:r>
            <a:r>
              <a:rPr lang="fr-FR" smtClean="0"/>
              <a:t>Fauler.</a:t>
            </a:r>
          </a:p>
          <a:p>
            <a:pPr marL="114300" indent="0" algn="just">
              <a:buNone/>
            </a:pPr>
            <a:endParaRPr lang="fr-FR" sz="600"/>
          </a:p>
          <a:p>
            <a:pPr marL="114300" indent="0" algn="just">
              <a:buNone/>
            </a:pPr>
            <a:r>
              <a:rPr lang="fr-FR" b="1">
                <a:sym typeface="Wingdings"/>
              </a:rPr>
              <a:t></a:t>
            </a:r>
            <a:r>
              <a:rPr lang="fr-FR" b="1"/>
              <a:t> </a:t>
            </a:r>
            <a:r>
              <a:rPr lang="fr-FR"/>
              <a:t>Le passage de la rue Fauler au quai </a:t>
            </a:r>
            <a:r>
              <a:rPr lang="fr-FR" smtClean="0"/>
              <a:t>Voltaire.</a:t>
            </a:r>
          </a:p>
          <a:p>
            <a:pPr marL="114300" indent="0" algn="just">
              <a:buNone/>
            </a:pPr>
            <a:endParaRPr lang="fr-FR" sz="600"/>
          </a:p>
          <a:p>
            <a:pPr marL="114300" indent="0" algn="just">
              <a:buNone/>
            </a:pPr>
            <a:r>
              <a:rPr lang="fr-FR" b="1">
                <a:sym typeface="Wingdings"/>
              </a:rPr>
              <a:t></a:t>
            </a:r>
            <a:r>
              <a:rPr lang="fr-FR" b="1"/>
              <a:t> </a:t>
            </a:r>
            <a:r>
              <a:rPr lang="fr-FR"/>
              <a:t>Le belvédère.</a:t>
            </a:r>
          </a:p>
        </p:txBody>
      </p:sp>
      <p:pic>
        <p:nvPicPr>
          <p:cNvPr id="4" name="Image 3" descr="C:\Users\ghislain.laurent\Desktop\Circui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37" y="611883"/>
            <a:ext cx="4758863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9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Programme de l’atelier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2565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b="1" smtClean="0"/>
              <a:t> Actualité du projet : la survenue de travaux</a:t>
            </a:r>
          </a:p>
          <a:p>
            <a:pPr lvl="1" algn="just"/>
            <a:r>
              <a:rPr lang="fr-FR" sz="2400" smtClean="0"/>
              <a:t>Les travaux de </a:t>
            </a:r>
            <a:r>
              <a:rPr lang="fr-FR" sz="2400" i="1" smtClean="0"/>
              <a:t>SNCF Réseau </a:t>
            </a:r>
            <a:r>
              <a:rPr lang="fr-FR" sz="2400" smtClean="0"/>
              <a:t>dans la zone </a:t>
            </a:r>
            <a:r>
              <a:rPr lang="fr-FR" sz="2400" b="1">
                <a:sym typeface="Wingdings"/>
              </a:rPr>
              <a:t></a:t>
            </a:r>
            <a:endParaRPr lang="fr-FR" sz="2400"/>
          </a:p>
          <a:p>
            <a:pPr lvl="1" algn="just"/>
            <a:r>
              <a:rPr lang="fr-FR" sz="2400" smtClean="0"/>
              <a:t>Les travaux de </a:t>
            </a:r>
            <a:r>
              <a:rPr lang="fr-FR" sz="2400" i="1" smtClean="0"/>
              <a:t>GrTGaz</a:t>
            </a:r>
            <a:r>
              <a:rPr lang="fr-FR" sz="2400" smtClean="0"/>
              <a:t> dans la zone </a:t>
            </a:r>
            <a:r>
              <a:rPr lang="fr-FR" sz="2400" b="1">
                <a:sym typeface="Wingdings"/>
              </a:rPr>
              <a:t></a:t>
            </a:r>
            <a:endParaRPr lang="fr-FR" sz="2400"/>
          </a:p>
          <a:p>
            <a:pPr lvl="1" algn="just"/>
            <a:r>
              <a:rPr lang="fr-FR" sz="2400"/>
              <a:t>Organisation pour la </a:t>
            </a:r>
            <a:r>
              <a:rPr lang="fr-FR" sz="2400" smtClean="0"/>
              <a:t>réalisation</a:t>
            </a:r>
            <a:endParaRPr lang="fr-FR" sz="2400"/>
          </a:p>
          <a:p>
            <a:pPr algn="just">
              <a:buFontTx/>
              <a:buChar char="-"/>
            </a:pPr>
            <a:endParaRPr lang="fr-FR" sz="2400" smtClean="0"/>
          </a:p>
          <a:p>
            <a:pPr algn="just">
              <a:buFont typeface="Wingdings" pitchFamily="2" charset="2"/>
              <a:buChar char="v"/>
            </a:pPr>
            <a:r>
              <a:rPr lang="fr-FR" sz="2400" b="1" smtClean="0"/>
              <a:t> Point d’avancement du projet</a:t>
            </a:r>
          </a:p>
          <a:p>
            <a:pPr lvl="1" algn="just"/>
            <a:r>
              <a:rPr lang="fr-FR" sz="2400" smtClean="0"/>
              <a:t>La fresque sur Hollander, rue du Docteur Roux</a:t>
            </a:r>
            <a:endParaRPr lang="fr-FR" sz="2400"/>
          </a:p>
          <a:p>
            <a:pPr lvl="1" algn="just"/>
            <a:r>
              <a:rPr lang="fr-FR" sz="2400" smtClean="0"/>
              <a:t>L’exposition photo</a:t>
            </a:r>
            <a:endParaRPr lang="fr-FR" sz="2400"/>
          </a:p>
          <a:p>
            <a:pPr algn="just">
              <a:buFontTx/>
              <a:buChar char="-"/>
            </a:pPr>
            <a:endParaRPr lang="fr-FR" sz="2400"/>
          </a:p>
          <a:p>
            <a:pPr algn="just">
              <a:buFont typeface="Wingdings" pitchFamily="2" charset="2"/>
              <a:buChar char="v"/>
            </a:pPr>
            <a:r>
              <a:rPr lang="fr-FR" sz="2400" b="1" smtClean="0"/>
              <a:t> Travail en tables rondes </a:t>
            </a:r>
          </a:p>
          <a:p>
            <a:pPr lvl="1" algn="just"/>
            <a:r>
              <a:rPr lang="fr-FR" sz="2400" smtClean="0"/>
              <a:t>Le bout de la rue du Docteur Roux (zone </a:t>
            </a:r>
            <a:r>
              <a:rPr lang="fr-FR" sz="2400" b="1" smtClean="0">
                <a:sym typeface="Wingdings"/>
              </a:rPr>
              <a:t></a:t>
            </a:r>
            <a:r>
              <a:rPr lang="fr-FR" sz="2400" smtClean="0">
                <a:sym typeface="Wingdings"/>
              </a:rPr>
              <a:t>)</a:t>
            </a:r>
            <a:endParaRPr lang="fr-FR" sz="2400"/>
          </a:p>
          <a:p>
            <a:pPr lvl="1" algn="just"/>
            <a:r>
              <a:rPr lang="fr-FR" sz="2400" smtClean="0"/>
              <a:t>L’espace rue Fauler derrière Cavers (zone </a:t>
            </a:r>
            <a:r>
              <a:rPr lang="fr-FR" sz="2400" b="1" smtClean="0">
                <a:sym typeface="Wingdings"/>
              </a:rPr>
              <a:t></a:t>
            </a:r>
            <a:r>
              <a:rPr lang="fr-FR" sz="2400" smtClean="0">
                <a:sym typeface="Wingdings"/>
              </a:rPr>
              <a:t>)</a:t>
            </a:r>
            <a:endParaRPr lang="fr-FR" sz="2400"/>
          </a:p>
          <a:p>
            <a:pPr marL="114300" indent="0" algn="just">
              <a:buNone/>
            </a:pPr>
            <a:endParaRPr lang="fr-FR" sz="2400" b="1" smtClean="0"/>
          </a:p>
        </p:txBody>
      </p:sp>
    </p:spTree>
    <p:extLst>
      <p:ext uri="{BB962C8B-B14F-4D97-AF65-F5344CB8AC3E}">
        <p14:creationId xmlns:p14="http://schemas.microsoft.com/office/powerpoint/2010/main" val="25465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1) La survenue de travaux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136904" cy="4800600"/>
          </a:xfrm>
        </p:spPr>
        <p:txBody>
          <a:bodyPr/>
          <a:lstStyle/>
          <a:p>
            <a:pPr algn="just"/>
            <a:r>
              <a:rPr lang="fr-FR" b="1" i="1" smtClean="0"/>
              <a:t>Travaux de régénération des catenaires de RER C</a:t>
            </a:r>
          </a:p>
          <a:p>
            <a:pPr algn="just"/>
            <a:endParaRPr lang="fr-FR"/>
          </a:p>
          <a:p>
            <a:pPr algn="just"/>
            <a:endParaRPr lang="fr-FR" smtClean="0"/>
          </a:p>
        </p:txBody>
      </p:sp>
      <p:pic>
        <p:nvPicPr>
          <p:cNvPr id="5" name="Image 4" descr="C:\Users\ghislain.laurent\Desktop\Circui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" y="1319099"/>
            <a:ext cx="4254807" cy="557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ghislain.laurent\Desktop\Photo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635052"/>
            <a:ext cx="2448273" cy="3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hislain.laurent\Desktop\Vue portail été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00" y="1141999"/>
            <a:ext cx="3615029" cy="27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4509120"/>
            <a:ext cx="576064" cy="1008112"/>
          </a:xfrm>
          <a:prstGeom prst="rect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131840" y="3717032"/>
            <a:ext cx="2916324" cy="129614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èze 14"/>
          <p:cNvSpPr/>
          <p:nvPr/>
        </p:nvSpPr>
        <p:spPr>
          <a:xfrm>
            <a:off x="4925679" y="2151133"/>
            <a:ext cx="2094593" cy="629795"/>
          </a:xfrm>
          <a:prstGeom prst="trapezoid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6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1) La survenue de travaux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/>
          <a:lstStyle/>
          <a:p>
            <a:pPr algn="just"/>
            <a:r>
              <a:rPr lang="fr-FR" b="1" i="1"/>
              <a:t>Travaux de régénération des catenaires de RER C</a:t>
            </a:r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r>
              <a:rPr lang="fr-FR" smtClean="0"/>
              <a:t>La Ville a été avertie de ce périmètre de travaux début mars, après une visite sur le terrain et la vue de la pancarte.</a:t>
            </a:r>
          </a:p>
          <a:p>
            <a:pPr marL="114300" indent="0" algn="just">
              <a:buNone/>
            </a:pPr>
            <a:endParaRPr lang="fr-FR"/>
          </a:p>
          <a:p>
            <a:pPr marL="114300" lvl="1" indent="0" algn="just">
              <a:buClr>
                <a:schemeClr val="accent1"/>
              </a:buClr>
              <a:buNone/>
            </a:pPr>
            <a:r>
              <a:rPr lang="fr-FR" sz="2200" smtClean="0"/>
              <a:t>Après discussions avec </a:t>
            </a:r>
            <a:r>
              <a:rPr lang="fr-FR" sz="2200" i="1" smtClean="0"/>
              <a:t>SNCF Réseau </a:t>
            </a:r>
            <a:r>
              <a:rPr lang="fr-FR" sz="2200" smtClean="0"/>
              <a:t>(ex-</a:t>
            </a:r>
            <a:r>
              <a:rPr lang="fr-FR" sz="2200" i="1" smtClean="0"/>
              <a:t>RFF</a:t>
            </a:r>
            <a:r>
              <a:rPr lang="fr-FR" sz="2200" smtClean="0"/>
              <a:t>) et </a:t>
            </a:r>
            <a:r>
              <a:rPr lang="fr-FR" sz="2200" i="1" smtClean="0"/>
              <a:t>Nexity</a:t>
            </a:r>
            <a:r>
              <a:rPr lang="fr-FR" sz="2200" smtClean="0"/>
              <a:t> (le gestionnaire du foncier </a:t>
            </a:r>
            <a:r>
              <a:rPr lang="fr-FR" sz="2200" i="1" smtClean="0"/>
              <a:t>SNCF</a:t>
            </a:r>
            <a:r>
              <a:rPr lang="fr-FR" sz="2200" smtClean="0"/>
              <a:t> dans la zone), il nous a été demandé d’exclure finalement la zone </a:t>
            </a:r>
            <a:r>
              <a:rPr lang="fr-FR" sz="2200" b="1" smtClean="0">
                <a:sym typeface="Wingdings"/>
              </a:rPr>
              <a:t> </a:t>
            </a:r>
            <a:r>
              <a:rPr lang="fr-FR" sz="2200" smtClean="0">
                <a:sym typeface="Wingdings"/>
              </a:rPr>
              <a:t>de notre projet d’aménagements temporaires.</a:t>
            </a:r>
          </a:p>
          <a:p>
            <a:pPr marL="114300" lvl="1" indent="0" algn="just">
              <a:buClr>
                <a:schemeClr val="accent1"/>
              </a:buClr>
              <a:buNone/>
            </a:pPr>
            <a:endParaRPr lang="fr-FR" sz="2400" b="1">
              <a:sym typeface="Wingdings"/>
            </a:endParaRPr>
          </a:p>
          <a:p>
            <a:pPr marL="114300" lvl="1" indent="0" algn="just">
              <a:buClr>
                <a:schemeClr val="accent1"/>
              </a:buClr>
              <a:buNone/>
            </a:pPr>
            <a:r>
              <a:rPr lang="fr-FR" sz="2200" smtClean="0">
                <a:sym typeface="Wingdings"/>
              </a:rPr>
              <a:t>Dans l’attente d’un calendrier de chantier de leur part, nous allons pour le moment exclure cet espace de notre circuit.</a:t>
            </a:r>
          </a:p>
          <a:p>
            <a:pPr marL="114300" indent="0" algn="ctr"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99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1) La survenue de travaux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28" y="802287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Travaux de GrTGaz pour le prolongement d’une canalisation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ctr">
              <a:buNone/>
            </a:pPr>
            <a:endParaRPr lang="fr-FR" smtClean="0"/>
          </a:p>
        </p:txBody>
      </p:sp>
      <p:pic>
        <p:nvPicPr>
          <p:cNvPr id="2052" name="Picture 4" descr="C:\Users\ghislain.laurent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9" y="5949280"/>
            <a:ext cx="1619319" cy="8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HONT0\services\Urbanisme\Concertation\Lugo\Aménagement temporaires Lugo\Photos Aménagements temp et prospective\DSCN2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755576" y="2780928"/>
            <a:ext cx="4464496" cy="2657547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5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1) La survenue de travaux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Travaux de GrTGaz pour le prolongement d’une canalisation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r>
              <a:rPr lang="fr-FR" smtClean="0"/>
              <a:t>La Ville a également été avertie de ce périmètre de travaux début mars.</a:t>
            </a:r>
          </a:p>
          <a:p>
            <a:pPr marL="114300" indent="0" algn="just">
              <a:buNone/>
            </a:pPr>
            <a:endParaRPr lang="fr-FR"/>
          </a:p>
          <a:p>
            <a:pPr marL="114300" lvl="1" indent="0" algn="just">
              <a:buClr>
                <a:schemeClr val="accent1"/>
              </a:buClr>
              <a:buNone/>
            </a:pPr>
            <a:r>
              <a:rPr lang="fr-FR" sz="2200" smtClean="0"/>
              <a:t>Ces travaux de prolongement, effectués dans le cadre de la nouvelle gare du Grand Paris Express aux Ardoines,  affecteront une grande partie de la zone </a:t>
            </a:r>
            <a:r>
              <a:rPr lang="fr-FR" sz="2200" b="1" smtClean="0">
                <a:sym typeface="Wingdings"/>
              </a:rPr>
              <a:t>.</a:t>
            </a:r>
          </a:p>
          <a:p>
            <a:pPr marL="114300" lvl="1" indent="0" algn="just">
              <a:buClr>
                <a:schemeClr val="accent1"/>
              </a:buClr>
              <a:buNone/>
            </a:pPr>
            <a:endParaRPr lang="fr-FR" sz="2200" b="1">
              <a:sym typeface="Wingdings"/>
            </a:endParaRPr>
          </a:p>
          <a:p>
            <a:pPr marL="114300" lvl="1" indent="0" algn="just">
              <a:buClr>
                <a:schemeClr val="accent1"/>
              </a:buClr>
              <a:buNone/>
            </a:pPr>
            <a:r>
              <a:rPr lang="fr-FR" sz="2200" smtClean="0">
                <a:sym typeface="Wingdings"/>
              </a:rPr>
              <a:t>Dans l’attente d’un planning chantier plus complet, il apparaît nécessaire de mettre entre parenthèses cet espace pour le moment.</a:t>
            </a:r>
            <a:endParaRPr lang="fr-FR" sz="2200"/>
          </a:p>
          <a:p>
            <a:pPr marL="114300" indent="0" algn="just">
              <a:buNone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0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1) La survenue de travaux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Conclusion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342900" lvl="1" algn="just">
              <a:buClr>
                <a:schemeClr val="accent1"/>
              </a:buClr>
              <a:buFontTx/>
              <a:buChar char="-"/>
            </a:pPr>
            <a:r>
              <a:rPr lang="fr-FR" sz="2200" smtClean="0"/>
              <a:t>Exclusion de la zone </a:t>
            </a:r>
            <a:r>
              <a:rPr lang="fr-FR" sz="2200" b="1" smtClean="0">
                <a:sym typeface="Wingdings"/>
              </a:rPr>
              <a:t></a:t>
            </a:r>
            <a:r>
              <a:rPr lang="fr-FR" sz="2200" smtClean="0"/>
              <a:t> du circuit sur demande de la SNCF (bien que cette zone fut prévue depuis au moins un ans comme étant comprise dans la future convention d’occupation temporaire),</a:t>
            </a:r>
          </a:p>
          <a:p>
            <a:pPr marL="342900" lvl="1" algn="just">
              <a:buClr>
                <a:schemeClr val="accent1"/>
              </a:buClr>
              <a:buFontTx/>
              <a:buChar char="-"/>
            </a:pPr>
            <a:r>
              <a:rPr lang="fr-FR" smtClean="0"/>
              <a:t> </a:t>
            </a:r>
            <a:r>
              <a:rPr lang="fr-FR" sz="2200" smtClean="0"/>
              <a:t>Mise en attente de la zone </a:t>
            </a:r>
            <a:r>
              <a:rPr lang="fr-FR" sz="2200" b="1" smtClean="0">
                <a:sym typeface="Wingdings"/>
              </a:rPr>
              <a:t></a:t>
            </a:r>
            <a:r>
              <a:rPr lang="fr-FR" sz="2200" smtClean="0">
                <a:sym typeface="Wingdings"/>
              </a:rPr>
              <a:t> à cause des travaux de GrTGaz.</a:t>
            </a:r>
          </a:p>
          <a:p>
            <a:pPr marL="342900" lvl="1" algn="just">
              <a:buClr>
                <a:schemeClr val="accent1"/>
              </a:buClr>
              <a:buFontTx/>
              <a:buChar char="-"/>
            </a:pPr>
            <a:endParaRPr lang="fr-FR" sz="2200">
              <a:sym typeface="Wingdings"/>
            </a:endParaRPr>
          </a:p>
          <a:p>
            <a:pPr marL="457200" lvl="1" indent="-342900" algn="just">
              <a:buClr>
                <a:schemeClr val="accent1"/>
              </a:buClr>
              <a:buFont typeface="Wingdings"/>
              <a:buChar char="è"/>
            </a:pPr>
            <a:r>
              <a:rPr lang="fr-FR" sz="2200" b="1" u="sng" smtClean="0">
                <a:sym typeface="Wingdings"/>
              </a:rPr>
              <a:t>Proposition  de nouvelle feuille de route :</a:t>
            </a:r>
          </a:p>
          <a:p>
            <a:pPr marL="457200" lvl="1" indent="-342900" algn="just">
              <a:buClr>
                <a:schemeClr val="accent1"/>
              </a:buClr>
              <a:buFontTx/>
              <a:buChar char="-"/>
            </a:pPr>
            <a:r>
              <a:rPr lang="fr-FR" sz="2200" smtClean="0">
                <a:sym typeface="Wingdings"/>
              </a:rPr>
              <a:t>Se concentrer sur les réalisations à faire sur le bout de la rue du Docteur Roux (zone </a:t>
            </a:r>
            <a:r>
              <a:rPr lang="fr-FR" sz="2200" b="1" smtClean="0">
                <a:sym typeface="Wingdings"/>
              </a:rPr>
              <a:t></a:t>
            </a:r>
            <a:r>
              <a:rPr lang="fr-FR" sz="2200" smtClean="0">
                <a:sym typeface="Wingdings"/>
              </a:rPr>
              <a:t>) et sur l’arrière de Cavers (zone </a:t>
            </a:r>
            <a:r>
              <a:rPr lang="fr-FR" sz="2200" b="1" smtClean="0">
                <a:sym typeface="Wingdings"/>
              </a:rPr>
              <a:t></a:t>
            </a:r>
            <a:r>
              <a:rPr lang="fr-FR" sz="2200" smtClean="0">
                <a:sym typeface="Wingdings"/>
              </a:rPr>
              <a:t>) pour une fin d’aménagement d’ici fin juin 2019.</a:t>
            </a:r>
          </a:p>
          <a:p>
            <a:pPr marL="457200" lvl="1" indent="-342900" algn="just">
              <a:buClr>
                <a:schemeClr val="accent1"/>
              </a:buClr>
              <a:buFontTx/>
              <a:buChar char="-"/>
            </a:pPr>
            <a:r>
              <a:rPr lang="fr-FR" sz="2200" smtClean="0">
                <a:sym typeface="Wingdings"/>
              </a:rPr>
              <a:t>Réfléchir ensuite aux zones </a:t>
            </a:r>
            <a:r>
              <a:rPr lang="fr-FR" sz="2200" b="1" smtClean="0">
                <a:sym typeface="Wingdings"/>
              </a:rPr>
              <a:t></a:t>
            </a:r>
            <a:r>
              <a:rPr lang="fr-FR" sz="2200" smtClean="0">
                <a:sym typeface="Wingdings"/>
              </a:rPr>
              <a:t>et </a:t>
            </a:r>
            <a:r>
              <a:rPr lang="fr-FR" sz="2200" b="1" smtClean="0">
                <a:sym typeface="Wingdings"/>
              </a:rPr>
              <a:t></a:t>
            </a:r>
            <a:r>
              <a:rPr lang="fr-FR" sz="2200" smtClean="0">
                <a:sym typeface="Wingdings"/>
              </a:rPr>
              <a:t> (le Belvédère et son accès), en attendant que la zone </a:t>
            </a:r>
            <a:r>
              <a:rPr lang="fr-FR" sz="2200" b="1" smtClean="0">
                <a:sym typeface="Wingdings"/>
              </a:rPr>
              <a:t></a:t>
            </a:r>
            <a:r>
              <a:rPr lang="fr-FR" sz="2200" smtClean="0">
                <a:sym typeface="Wingdings"/>
              </a:rPr>
              <a:t> soit de nouveau disponible.</a:t>
            </a:r>
          </a:p>
          <a:p>
            <a:pPr marL="457200" lvl="1" indent="-342900" algn="just">
              <a:buClr>
                <a:schemeClr val="accent1"/>
              </a:buClr>
              <a:buFontTx/>
              <a:buChar char="-"/>
            </a:pPr>
            <a:r>
              <a:rPr lang="fr-FR" sz="2200" smtClean="0">
                <a:sym typeface="Wingdings"/>
              </a:rPr>
              <a:t>Abandon de la zone </a:t>
            </a:r>
            <a:r>
              <a:rPr lang="fr-FR" sz="2200" b="1" smtClean="0">
                <a:sym typeface="Wingdings"/>
              </a:rPr>
              <a:t></a:t>
            </a:r>
            <a:r>
              <a:rPr lang="fr-FR" sz="2200" smtClean="0">
                <a:sym typeface="Wingdings"/>
              </a:rPr>
              <a:t>.</a:t>
            </a:r>
            <a:endParaRPr lang="fr-FR" sz="2200"/>
          </a:p>
          <a:p>
            <a:pPr algn="just">
              <a:buFontTx/>
              <a:buChar char="-"/>
            </a:pPr>
            <a:endParaRPr lang="fr-FR"/>
          </a:p>
          <a:p>
            <a:pPr marL="114300" indent="0" algn="ctr"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3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0" y="-171400"/>
            <a:ext cx="8424936" cy="1143000"/>
          </a:xfrm>
        </p:spPr>
        <p:txBody>
          <a:bodyPr/>
          <a:lstStyle/>
          <a:p>
            <a:r>
              <a:rPr lang="fr-FR" sz="4000" b="1" smtClean="0">
                <a:latin typeface="+mn-lt"/>
              </a:rPr>
              <a:t>2) L’avancement du projet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544616"/>
          </a:xfrm>
        </p:spPr>
        <p:txBody>
          <a:bodyPr/>
          <a:lstStyle/>
          <a:p>
            <a:pPr algn="just"/>
            <a:r>
              <a:rPr lang="fr-FR" b="1" i="1" smtClean="0"/>
              <a:t>La fresque sur le mur de Hollander  - rue du Docteur Roux</a:t>
            </a:r>
            <a:endParaRPr lang="fr-FR" b="1" i="1"/>
          </a:p>
          <a:p>
            <a:pPr marL="114300" indent="0" algn="just">
              <a:buNone/>
            </a:pPr>
            <a:endParaRPr lang="fr-FR" smtClean="0"/>
          </a:p>
          <a:p>
            <a:pPr marL="114300" indent="0" algn="just">
              <a:buNone/>
            </a:pPr>
            <a:r>
              <a:rPr lang="fr-FR" b="1" u="sng" smtClean="0"/>
              <a:t>Rappel des thèmes</a:t>
            </a:r>
            <a:r>
              <a:rPr lang="fr-FR" smtClean="0"/>
              <a:t> validés avec les habitants le 15 février dernier :</a:t>
            </a:r>
          </a:p>
          <a:p>
            <a:pPr algn="just">
              <a:buFontTx/>
              <a:buChar char="-"/>
            </a:pPr>
            <a:r>
              <a:rPr lang="fr-FR" smtClean="0"/>
              <a:t>Le non-figuratif,</a:t>
            </a:r>
          </a:p>
          <a:p>
            <a:pPr algn="just">
              <a:buFontTx/>
              <a:buChar char="-"/>
            </a:pPr>
            <a:r>
              <a:rPr lang="fr-FR" smtClean="0"/>
              <a:t>La couleur,</a:t>
            </a:r>
          </a:p>
          <a:p>
            <a:pPr algn="just">
              <a:buFontTx/>
              <a:buChar char="-"/>
            </a:pPr>
            <a:r>
              <a:rPr lang="fr-FR" smtClean="0"/>
              <a:t>La lumière,</a:t>
            </a:r>
          </a:p>
          <a:p>
            <a:pPr algn="just">
              <a:buFontTx/>
              <a:buChar char="-"/>
            </a:pPr>
            <a:r>
              <a:rPr lang="fr-FR" smtClean="0"/>
              <a:t>Le mouvement.</a:t>
            </a:r>
          </a:p>
          <a:p>
            <a:pPr marL="114300" indent="0" algn="just">
              <a:buNone/>
            </a:pPr>
            <a:endParaRPr lang="fr-FR"/>
          </a:p>
          <a:p>
            <a:pPr marL="114300" indent="0" algn="just">
              <a:buNone/>
            </a:pPr>
            <a:r>
              <a:rPr lang="fr-FR" smtClean="0"/>
              <a:t>Proposition de M. TRIFUNOVIC, échanges en cours avec la Ville pour finaliser une proposition d’œuvre et de réalisation en ateliers participatifs avec les habitants du quartier, petits et grands.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1319</TotalTime>
  <Words>917</Words>
  <Application>Microsoft Office PowerPoint</Application>
  <PresentationFormat>Affichage à l'écran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Contiguïté</vt:lpstr>
      <vt:lpstr>Atelier de travail en commun</vt:lpstr>
      <vt:lpstr>Rappel du circuit</vt:lpstr>
      <vt:lpstr>Programme de l’atelier</vt:lpstr>
      <vt:lpstr>1) La survenue de travaux</vt:lpstr>
      <vt:lpstr>1) La survenue de travaux</vt:lpstr>
      <vt:lpstr>1) La survenue de travaux</vt:lpstr>
      <vt:lpstr>1) La survenue de travaux</vt:lpstr>
      <vt:lpstr>1) La survenue de travaux</vt:lpstr>
      <vt:lpstr>2) L’avancement du projet</vt:lpstr>
      <vt:lpstr>2) L’avancement du projet</vt:lpstr>
      <vt:lpstr>2) L’avancement du projet</vt:lpstr>
      <vt:lpstr>3) Travail en tables rondes</vt:lpstr>
      <vt:lpstr>3) Travail en tables rondes</vt:lpstr>
      <vt:lpstr>3) Travail en tables rondes</vt:lpstr>
      <vt:lpstr>3) Travail en tables rondes</vt:lpstr>
      <vt:lpstr>3) Travail en tables rondes</vt:lpstr>
      <vt:lpstr>Pour la suite</vt:lpstr>
      <vt:lpstr>Merci à vous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Ghislain LAURENT</dc:creator>
  <cp:lastModifiedBy>Ghislain LAURENT</cp:lastModifiedBy>
  <cp:revision>220</cp:revision>
  <cp:lastPrinted>2019-02-15T16:18:25Z</cp:lastPrinted>
  <dcterms:created xsi:type="dcterms:W3CDTF">2017-02-07T15:25:51Z</dcterms:created>
  <dcterms:modified xsi:type="dcterms:W3CDTF">2019-03-21T09:38:31Z</dcterms:modified>
</cp:coreProperties>
</file>